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4" r:id="rId1"/>
  </p:sldMasterIdLst>
  <p:notesMasterIdLst>
    <p:notesMasterId r:id="rId15"/>
  </p:notesMasterIdLst>
  <p:handoutMasterIdLst>
    <p:handoutMasterId r:id="rId16"/>
  </p:handoutMasterIdLst>
  <p:sldIdLst>
    <p:sldId id="25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8" r:id="rId13"/>
    <p:sldId id="399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A6F6C9F-691B-41D1-99BC-B115A77D92E4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B3D8F2B-F569-494F-BD3B-88B8CABB39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E242AD-8F6B-4ECB-B237-288DE4346046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97" tIns="47349" rIns="94697" bIns="4734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4697" tIns="47349" rIns="94697" bIns="473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D4D24AC-7460-45E6-BE62-59CAB78E33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28114E-39D9-436C-B079-7C260D952C4F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5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388239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627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228600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DTF C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ONSTRUCTION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M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ONITORING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</a:t>
            </a:r>
          </a:p>
        </p:txBody>
      </p:sp>
      <p:pic>
        <p:nvPicPr>
          <p:cNvPr id="6147" name="Picture 5" descr="Résultat de recherche d'images pour &quot;construction monitoring carto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314700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050" y="19050"/>
            <a:ext cx="3124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NGINEER’S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NSTRUCTION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638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0"/>
            <a:ext cx="48688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342900" y="1981200"/>
            <a:ext cx="35814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Every time the WSP needs to give instruction to the Contractor when changes occur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Detailed description of the instruction indicating whether variations are involved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Resident Engineer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Contractor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0"/>
            <a:ext cx="4911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050" y="19050"/>
            <a:ext cx="3124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V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ARIATION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RDER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342900" y="1981200"/>
            <a:ext cx="3581400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When a variation has been agreed between the Contractor and the WSP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Basis</a:t>
            </a:r>
            <a:r>
              <a:rPr lang="en-ZA" altLang="en-US" sz="1800" b="1">
                <a:latin typeface="Arial" panose="020B0604020202020204" pitchFamily="34" charset="0"/>
              </a:rPr>
              <a:t> </a:t>
            </a:r>
            <a:r>
              <a:rPr lang="en-ZA" altLang="en-US" sz="1800">
                <a:latin typeface="Arial" panose="020B0604020202020204" pitchFamily="34" charset="0"/>
              </a:rPr>
              <a:t>for the confirmation of the variation: breakdown of the varied work with calculation of incurred costs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Contractor (in agreement with the Resident Engineer)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Managing Director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3175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IST OF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ONSTRUCTION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M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ONITORING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F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ORMS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295400"/>
          <a:ext cx="8839200" cy="4779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208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</a:t>
                      </a:r>
                      <a:endParaRPr lang="en-ZA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Form</a:t>
                      </a:r>
                      <a:endParaRPr lang="en-ZA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Prepared by</a:t>
                      </a:r>
                      <a:endParaRPr lang="en-ZA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Received, checked and approved by</a:t>
                      </a:r>
                      <a:endParaRPr lang="en-ZA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325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01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Request for Action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C00000"/>
                          </a:solidFill>
                        </a:rPr>
                        <a:t>Site Agent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Resident</a:t>
                      </a:r>
                      <a:r>
                        <a:rPr lang="en-ZA" sz="1200" b="1" baseline="0" dirty="0" smtClean="0">
                          <a:solidFill>
                            <a:srgbClr val="187223"/>
                          </a:solidFill>
                        </a:rPr>
                        <a:t> Engineer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325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02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Daily Report Diary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C00000"/>
                          </a:solidFill>
                        </a:rPr>
                        <a:t>Site Agent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Inspector of Work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325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03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Monthly report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Resident Engineer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Managing</a:t>
                      </a:r>
                      <a:r>
                        <a:rPr lang="en-ZA" sz="1200" b="1" baseline="0" dirty="0" smtClean="0">
                          <a:solidFill>
                            <a:srgbClr val="187223"/>
                          </a:solidFill>
                        </a:rPr>
                        <a:t> Director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04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Approval for commencement of concrete placing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C00000"/>
                          </a:solidFill>
                        </a:rPr>
                        <a:t>Site</a:t>
                      </a:r>
                      <a:r>
                        <a:rPr lang="en-ZA" sz="1200" b="1" baseline="0" dirty="0" smtClean="0">
                          <a:solidFill>
                            <a:srgbClr val="C00000"/>
                          </a:solidFill>
                        </a:rPr>
                        <a:t> Agent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Inspector of Work and Resident Engineer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325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05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Joint Measurement sheet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C00000"/>
                          </a:solidFill>
                        </a:rPr>
                        <a:t>Site Agent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Resident Engineer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06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Interim Payment Certificate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C00000"/>
                          </a:solidFill>
                        </a:rPr>
                        <a:t>Contractor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Resident Engineer </a:t>
                      </a:r>
                      <a:r>
                        <a:rPr lang="en-ZA" sz="1200" b="1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Managing Director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07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Final Payment Certificate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C00000"/>
                          </a:solidFill>
                        </a:rPr>
                        <a:t>Contractor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Resident Engineer </a:t>
                      </a:r>
                      <a:r>
                        <a:rPr lang="en-ZA" sz="1200" b="1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 Managing Director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</a:t>
                      </a:r>
                      <a:endParaRPr lang="en-ZA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Certificate of Substantial Completion</a:t>
                      </a:r>
                      <a:endParaRPr lang="en-ZA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kern="1200" dirty="0" smtClean="0">
                          <a:solidFill>
                            <a:srgbClr val="187223"/>
                          </a:solidFill>
                          <a:latin typeface="+mn-lt"/>
                          <a:ea typeface="+mn-ea"/>
                          <a:cs typeface="+mn-cs"/>
                        </a:rPr>
                        <a:t>Resident Engineer</a:t>
                      </a:r>
                      <a:endParaRPr lang="en-ZA" sz="1200" b="1" kern="1200" dirty="0">
                        <a:solidFill>
                          <a:srgbClr val="1872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kern="1200" dirty="0" smtClean="0">
                          <a:solidFill>
                            <a:srgbClr val="187223"/>
                          </a:solidFill>
                          <a:latin typeface="+mn-lt"/>
                          <a:ea typeface="+mn-ea"/>
                          <a:cs typeface="+mn-cs"/>
                        </a:rPr>
                        <a:t>Managing Director </a:t>
                      </a:r>
                      <a:r>
                        <a:rPr lang="en-Z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ZA" sz="1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Contractor</a:t>
                      </a:r>
                      <a:endParaRPr lang="en-ZA" sz="12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09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Certificate of Final Acceptance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Resident Engineer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Managing</a:t>
                      </a:r>
                      <a:r>
                        <a:rPr lang="en-ZA" sz="1200" b="1" baseline="0" dirty="0" smtClean="0">
                          <a:solidFill>
                            <a:srgbClr val="187223"/>
                          </a:solidFill>
                        </a:rPr>
                        <a:t> Director </a:t>
                      </a:r>
                      <a:r>
                        <a:rPr lang="en-ZA" sz="1200" b="1" baseline="0" dirty="0" smtClean="0"/>
                        <a:t>and </a:t>
                      </a:r>
                      <a:r>
                        <a:rPr lang="en-ZA" sz="1200" b="1" baseline="0" dirty="0" smtClean="0">
                          <a:solidFill>
                            <a:srgbClr val="C00000"/>
                          </a:solidFill>
                        </a:rPr>
                        <a:t>Contractor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325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10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Engineer Instruction Form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Resident Engineer</a:t>
                      </a:r>
                      <a:endParaRPr lang="en-ZA" sz="1200" b="1" dirty="0">
                        <a:solidFill>
                          <a:srgbClr val="187223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C00000"/>
                          </a:solidFill>
                        </a:rPr>
                        <a:t>Contractor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091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11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Variation</a:t>
                      </a:r>
                      <a:r>
                        <a:rPr lang="en-ZA" sz="1200" b="1" baseline="0" dirty="0" smtClean="0"/>
                        <a:t> Order Form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solidFill>
                            <a:srgbClr val="C00000"/>
                          </a:solidFill>
                        </a:rPr>
                        <a:t>Contractor </a:t>
                      </a:r>
                      <a:r>
                        <a:rPr lang="en-ZA" sz="1200" b="1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ZA" sz="1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Resident Engineer</a:t>
                      </a:r>
                    </a:p>
                    <a:p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rgbClr val="187223"/>
                          </a:solidFill>
                        </a:rPr>
                        <a:t>Managing</a:t>
                      </a:r>
                      <a:r>
                        <a:rPr lang="en-ZA" sz="1200" b="1" baseline="0" dirty="0" smtClean="0">
                          <a:solidFill>
                            <a:srgbClr val="187223"/>
                          </a:solidFill>
                        </a:rPr>
                        <a:t> Director </a:t>
                      </a:r>
                      <a:endParaRPr lang="en-Z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24600" y="304800"/>
            <a:ext cx="2514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b="1" dirty="0">
                <a:solidFill>
                  <a:srgbClr val="C00000"/>
                </a:solidFill>
              </a:rPr>
              <a:t>Contractor Side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b="1" dirty="0">
                <a:solidFill>
                  <a:schemeClr val="accent6">
                    <a:lumMod val="50000"/>
                  </a:schemeClr>
                </a:solidFill>
              </a:rPr>
              <a:t>WSP Side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1204913"/>
          <a:ext cx="4191000" cy="411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209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</a:t>
                      </a:r>
                      <a:endParaRPr lang="en-ZA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Form</a:t>
                      </a:r>
                      <a:endParaRPr lang="en-ZA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326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01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Request for Action</a:t>
                      </a:r>
                      <a:endParaRPr lang="en-ZA" sz="12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326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02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Daily Report Diary</a:t>
                      </a:r>
                      <a:endParaRPr lang="en-ZA" sz="12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326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03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Monthly report</a:t>
                      </a:r>
                      <a:endParaRPr lang="en-ZA" sz="12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218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04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Approval for commencement of concrete placing</a:t>
                      </a:r>
                      <a:endParaRPr lang="en-ZA" sz="12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326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05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u="dotted" baseline="0" dirty="0" smtClean="0">
                          <a:solidFill>
                            <a:srgbClr val="FF0000"/>
                          </a:solidFill>
                        </a:rPr>
                        <a:t>Joint Measurement sheet</a:t>
                      </a:r>
                      <a:endParaRPr lang="en-ZA" sz="1200" b="1" u="dotted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06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Interim Payment Certificate</a:t>
                      </a:r>
                      <a:endParaRPr lang="en-ZA" sz="12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96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07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Final Payment Certificate</a:t>
                      </a:r>
                      <a:endParaRPr lang="en-ZA" sz="12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</a:t>
                      </a:r>
                      <a:endParaRPr lang="en-ZA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u="dotted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Certificate of Substantial Completion</a:t>
                      </a:r>
                      <a:endParaRPr lang="en-ZA" sz="1200" b="1" u="dotted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09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Certificate of Final Acceptance</a:t>
                      </a:r>
                      <a:endParaRPr lang="en-ZA" sz="12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326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10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u="dotted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Engineer Instruction Form</a:t>
                      </a:r>
                      <a:endParaRPr lang="en-ZA" sz="1200" b="1" u="dotted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09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11</a:t>
                      </a:r>
                      <a:endParaRPr lang="en-ZA" sz="12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Variation</a:t>
                      </a:r>
                      <a:r>
                        <a:rPr lang="en-ZA" sz="1200" b="1" baseline="0" dirty="0" smtClean="0"/>
                        <a:t> Order Form</a:t>
                      </a:r>
                      <a:endParaRPr lang="en-ZA" sz="12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3175"/>
            <a:ext cx="7239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WSTF I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NVOLVMENT</a:t>
            </a:r>
            <a:endParaRPr lang="en-ZA" altLang="en-US" sz="24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2938" y="3186113"/>
            <a:ext cx="31242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13" name="U-Turn Arrow 12"/>
          <p:cNvSpPr/>
          <p:nvPr/>
        </p:nvSpPr>
        <p:spPr>
          <a:xfrm rot="5400000">
            <a:off x="3658394" y="3142457"/>
            <a:ext cx="419100" cy="20161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sp>
        <p:nvSpPr>
          <p:cNvPr id="17" name="U-Turn Arrow 16"/>
          <p:cNvSpPr/>
          <p:nvPr/>
        </p:nvSpPr>
        <p:spPr>
          <a:xfrm rot="16200000" flipV="1">
            <a:off x="3648869" y="3618707"/>
            <a:ext cx="438150" cy="20161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7225" y="4710113"/>
            <a:ext cx="3124200" cy="2698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19" name="U-Turn Arrow 18"/>
          <p:cNvSpPr/>
          <p:nvPr/>
        </p:nvSpPr>
        <p:spPr>
          <a:xfrm rot="5400000">
            <a:off x="3648869" y="4599782"/>
            <a:ext cx="419100" cy="20161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2938" y="4081463"/>
            <a:ext cx="3124200" cy="2682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21" name="Rounded Rectangle 20"/>
          <p:cNvSpPr/>
          <p:nvPr/>
        </p:nvSpPr>
        <p:spPr>
          <a:xfrm>
            <a:off x="5792788" y="1489075"/>
            <a:ext cx="2513012" cy="47783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2" name="U-Turn Arrow 21"/>
          <p:cNvSpPr/>
          <p:nvPr/>
        </p:nvSpPr>
        <p:spPr>
          <a:xfrm rot="16200000" flipV="1">
            <a:off x="8059737" y="1979613"/>
            <a:ext cx="720725" cy="228600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2788" y="1497013"/>
            <a:ext cx="27416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sz="1200" b="1" dirty="0">
                <a:solidFill>
                  <a:schemeClr val="dk1"/>
                </a:solidFill>
                <a:latin typeface="+mn-lt"/>
                <a:cs typeface="+mn-cs"/>
              </a:rPr>
              <a:t>Copy to send to WSTF for approval (sending of the disbursement)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76900" y="2225675"/>
            <a:ext cx="2724150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ZA" sz="1200" b="1" u="dotted" dirty="0">
                <a:solidFill>
                  <a:srgbClr val="FF0000"/>
                </a:solidFill>
                <a:latin typeface="+mn-lt"/>
                <a:cs typeface="+mn-cs"/>
              </a:rPr>
              <a:t>Copies to attach to the main document</a:t>
            </a:r>
          </a:p>
        </p:txBody>
      </p:sp>
      <p:sp>
        <p:nvSpPr>
          <p:cNvPr id="19510" name="TextBox 24"/>
          <p:cNvSpPr txBox="1">
            <a:spLocks noChangeArrowheads="1"/>
          </p:cNvSpPr>
          <p:nvPr/>
        </p:nvSpPr>
        <p:spPr bwMode="auto">
          <a:xfrm>
            <a:off x="5792788" y="900113"/>
            <a:ext cx="2513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ZA" altLang="en-US" i="1"/>
              <a:t>Legend</a:t>
            </a:r>
          </a:p>
        </p:txBody>
      </p:sp>
      <p:cxnSp>
        <p:nvCxnSpPr>
          <p:cNvPr id="27" name="Straight Connector 26"/>
          <p:cNvCxnSpPr>
            <a:endCxn id="19" idx="4"/>
          </p:cNvCxnSpPr>
          <p:nvPr/>
        </p:nvCxnSpPr>
        <p:spPr>
          <a:xfrm flipV="1">
            <a:off x="2895600" y="4516438"/>
            <a:ext cx="862013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7" idx="4"/>
          </p:cNvCxnSpPr>
          <p:nvPr/>
        </p:nvCxnSpPr>
        <p:spPr>
          <a:xfrm>
            <a:off x="3581400" y="3914775"/>
            <a:ext cx="1857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919413" y="3057525"/>
            <a:ext cx="862012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" y="19050"/>
            <a:ext cx="34861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EQUEST FOR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CTION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819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894263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152400" y="1447800"/>
            <a:ext cx="35814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Every time a new major task is to be started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Communication from the Contractor to the WSP – request for approval or acknowledgment of a new action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Site Agent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Resident Engineer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" y="19050"/>
            <a:ext cx="34861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AILY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EPORT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IARY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9050"/>
            <a:ext cx="43815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152400" y="1447800"/>
            <a:ext cx="35814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Every day of the construction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Reporting of the work being undertaken on a daily basis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Site Agent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Inspector of Work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39592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PPROVAL FOR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OMMENCEMENT OF </a:t>
            </a:r>
            <a:r>
              <a:rPr lang="en-ZA" altLang="en-US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ONCRETE </a:t>
            </a:r>
            <a:r>
              <a:rPr lang="en-ZA" altLang="en-US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LACING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024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0"/>
            <a:ext cx="48656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152400" y="2286000"/>
            <a:ext cx="3581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Every time concrete is to be placed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Inspection of the concrete placement for approval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requests: </a:t>
            </a:r>
            <a:r>
              <a:rPr lang="en-ZA" altLang="en-US" sz="1800">
                <a:latin typeface="Arial" panose="020B0604020202020204" pitchFamily="34" charset="0"/>
              </a:rPr>
              <a:t>The Contractor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inspects: </a:t>
            </a:r>
            <a:r>
              <a:rPr lang="en-ZA" altLang="en-US" sz="1800">
                <a:latin typeface="Arial" panose="020B0604020202020204" pitchFamily="34" charset="0"/>
              </a:rPr>
              <a:t>The Inspector of Work and Resident Engineer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Resident Engineer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2225"/>
            <a:ext cx="34861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J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OINT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W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ORK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M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EASUREMENT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126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225"/>
            <a:ext cx="48006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52400" y="1447800"/>
            <a:ext cx="35814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Every week (at least)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Measuring the actual material used to compare with the contractual BoQ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Site Agent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checks: </a:t>
            </a:r>
            <a:r>
              <a:rPr lang="en-ZA" altLang="en-US" sz="1800">
                <a:latin typeface="Arial" panose="020B0604020202020204" pitchFamily="34" charset="0"/>
              </a:rPr>
              <a:t>The Inspector of Work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Resident Engineer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34861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NTERIM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AYMENT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ERTIFICATE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938"/>
            <a:ext cx="48006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304800" y="2133600"/>
            <a:ext cx="3581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After the agreed % of the work that has been completed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Document for the payment of the work done. Two IPC in total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Contractor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checks: </a:t>
            </a:r>
            <a:r>
              <a:rPr lang="en-ZA" altLang="en-US" sz="1800">
                <a:latin typeface="Arial" panose="020B0604020202020204" pitchFamily="34" charset="0"/>
              </a:rPr>
              <a:t>The Resident Engineer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Managing Director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34861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F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INAL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AYMENT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ERTIFICATE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331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0"/>
            <a:ext cx="47704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304800" y="1905000"/>
            <a:ext cx="35814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After the substantial completion of the DTF, once the certificate of substantial completion has been issued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Document for the last payment of the work done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Contractor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checks: </a:t>
            </a:r>
            <a:r>
              <a:rPr lang="en-ZA" altLang="en-US" sz="1800">
                <a:latin typeface="Arial" panose="020B0604020202020204" pitchFamily="34" charset="0"/>
              </a:rPr>
              <a:t>The Resident Engineer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Managing Director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34861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ERTIFICATE OF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UBSTANTIAL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OMPLETION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0"/>
            <a:ext cx="4954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342900" y="1981200"/>
            <a:ext cx="3581400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After the substantial completion of the DTF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Certify that the DTF is substantially completed stating the liability period and the list of remaining items to be completed or corrected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Resident Engineer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Managing Director and the Contractor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3124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ERTIFICATE OF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F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INAL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CCEPTANCE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0"/>
            <a:ext cx="48752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342900" y="1981200"/>
            <a:ext cx="358140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When: </a:t>
            </a:r>
            <a:r>
              <a:rPr lang="en-ZA" altLang="en-US" sz="1800">
                <a:latin typeface="Arial" panose="020B0604020202020204" pitchFamily="34" charset="0"/>
              </a:rPr>
              <a:t>After the liability period when the DTF is completed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What is it about: </a:t>
            </a:r>
            <a:r>
              <a:rPr lang="en-ZA" altLang="en-US" sz="1800">
                <a:latin typeface="Arial" panose="020B0604020202020204" pitchFamily="34" charset="0"/>
              </a:rPr>
              <a:t>Certify that the DTF is completed for the official hand-over of the site to the WSP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prepares: </a:t>
            </a:r>
            <a:r>
              <a:rPr lang="en-ZA" altLang="en-US" sz="1800">
                <a:latin typeface="Arial" panose="020B0604020202020204" pitchFamily="34" charset="0"/>
              </a:rPr>
              <a:t>The Resident Engineer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Who approves: </a:t>
            </a:r>
            <a:r>
              <a:rPr lang="en-ZA" altLang="en-US" sz="1800">
                <a:latin typeface="Arial" panose="020B0604020202020204" pitchFamily="34" charset="0"/>
              </a:rPr>
              <a:t>The Managing Director and the Contractor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695</Words>
  <Application>Microsoft Office PowerPoint</Application>
  <PresentationFormat>On-screen Show (4:3)</PresentationFormat>
  <Paragraphs>135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 Light</vt:lpstr>
      <vt:lpstr>Calibri</vt:lpstr>
      <vt:lpstr>GillSans</vt:lpstr>
      <vt:lpstr>1_Office Theme</vt:lpstr>
      <vt:lpstr>PowerPoint Presentation</vt:lpstr>
      <vt:lpstr>REQUEST FOR ACTION</vt:lpstr>
      <vt:lpstr>DAILY REPORT DIARY</vt:lpstr>
      <vt:lpstr>APPROVAL FOR COMMENCEMENT OF CONCRETE PLACING</vt:lpstr>
      <vt:lpstr>JOINT WORK MEASUREMENT</vt:lpstr>
      <vt:lpstr>INTERIM PAYMENT CERTIFICATE</vt:lpstr>
      <vt:lpstr>FINAL PAYMENT CERTIFICATE</vt:lpstr>
      <vt:lpstr>CERTIFICATE OF SUBSTANTIAL COMPLETION</vt:lpstr>
      <vt:lpstr>CERTIFICATE OF FINAL ACCEPTANCE</vt:lpstr>
      <vt:lpstr>ENGINEER’S INSTRUCTION</vt:lpstr>
      <vt:lpstr>VARIATION ORDER</vt:lpstr>
      <vt:lpstr>LIST OF CONSTRUCTION MONITORING FORMS</vt:lpstr>
      <vt:lpstr>WSTF INVOLVMENT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708</cp:revision>
  <cp:lastPrinted>2016-04-26T06:30:50Z</cp:lastPrinted>
  <dcterms:created xsi:type="dcterms:W3CDTF">2011-07-26T11:49:09Z</dcterms:created>
  <dcterms:modified xsi:type="dcterms:W3CDTF">2017-08-19T01:08:48Z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840037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000800e0140000000000010271a00207f4000400038000</vt:lpwstr>
  </property>
</Properties>
</file>